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71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286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0276" autoAdjust="0"/>
  </p:normalViewPr>
  <p:slideViewPr>
    <p:cSldViewPr>
      <p:cViewPr varScale="1">
        <p:scale>
          <a:sx n="74" d="100"/>
          <a:sy n="74" d="100"/>
        </p:scale>
        <p:origin x="67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284B-E01E-43F4-96B3-ACD476F444E6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F1459EC-0D01-4F2C-99CA-50913C99E477}">
      <dgm:prSet phldrT="[Tekst]" custT="1"/>
      <dgm:spPr/>
      <dgm:t>
        <a:bodyPr/>
        <a:lstStyle/>
        <a:p>
          <a:r>
            <a:rPr lang="pl-PL" sz="1600" dirty="0"/>
            <a:t>Fakty </a:t>
          </a:r>
        </a:p>
        <a:p>
          <a:r>
            <a:rPr lang="pl-PL" sz="1200" dirty="0"/>
            <a:t>(zadanie wdrożeniowe)</a:t>
          </a:r>
        </a:p>
      </dgm:t>
    </dgm:pt>
    <dgm:pt modelId="{5F4F9089-14C9-4C84-887E-F80B273C3B9A}" type="parTrans" cxnId="{CB7B6928-88C5-4C66-AD70-96F26C49AEC5}">
      <dgm:prSet/>
      <dgm:spPr/>
      <dgm:t>
        <a:bodyPr/>
        <a:lstStyle/>
        <a:p>
          <a:endParaRPr lang="pl-PL"/>
        </a:p>
      </dgm:t>
    </dgm:pt>
    <dgm:pt modelId="{BBDDAC9D-46C2-4D3F-83B6-163EB8D7FCE4}" type="sibTrans" cxnId="{CB7B6928-88C5-4C66-AD70-96F26C49AEC5}">
      <dgm:prSet/>
      <dgm:spPr/>
      <dgm:t>
        <a:bodyPr/>
        <a:lstStyle/>
        <a:p>
          <a:endParaRPr lang="pl-PL"/>
        </a:p>
      </dgm:t>
    </dgm:pt>
    <dgm:pt modelId="{6D3C4220-463E-422D-9728-530422C33D92}">
      <dgm:prSet phldrT="[Tekst]" custT="1"/>
      <dgm:spPr/>
      <dgm:t>
        <a:bodyPr/>
        <a:lstStyle/>
        <a:p>
          <a:r>
            <a:rPr lang="pl-PL" sz="1600" dirty="0"/>
            <a:t>Emocja </a:t>
          </a:r>
        </a:p>
        <a:p>
          <a:r>
            <a:rPr lang="pl-PL" sz="1200" dirty="0"/>
            <a:t>(wspólna refleksja w odniesieniu do doświadczenia)</a:t>
          </a:r>
        </a:p>
      </dgm:t>
    </dgm:pt>
    <dgm:pt modelId="{6BA3EF51-518D-4DB6-ACD1-3B162C0C5EF0}" type="parTrans" cxnId="{E8C3C1B6-1D52-45DA-950F-9831D1AE8DA3}">
      <dgm:prSet/>
      <dgm:spPr/>
      <dgm:t>
        <a:bodyPr/>
        <a:lstStyle/>
        <a:p>
          <a:endParaRPr lang="pl-PL"/>
        </a:p>
      </dgm:t>
    </dgm:pt>
    <dgm:pt modelId="{46E1C448-0391-4B7F-B8C5-0EE525F936D9}" type="sibTrans" cxnId="{E8C3C1B6-1D52-45DA-950F-9831D1AE8DA3}">
      <dgm:prSet/>
      <dgm:spPr/>
      <dgm:t>
        <a:bodyPr/>
        <a:lstStyle/>
        <a:p>
          <a:endParaRPr lang="pl-PL"/>
        </a:p>
      </dgm:t>
    </dgm:pt>
    <dgm:pt modelId="{942D1BBB-56FE-4EB5-9122-CEB0FE7D7215}">
      <dgm:prSet phldrT="[Tekst]" custT="1"/>
      <dgm:spPr/>
      <dgm:t>
        <a:bodyPr/>
        <a:lstStyle/>
        <a:p>
          <a:r>
            <a:rPr lang="pl-PL" sz="1600" dirty="0"/>
            <a:t>Rozwiązania</a:t>
          </a:r>
        </a:p>
        <a:p>
          <a:r>
            <a:rPr lang="pl-PL" sz="1700" dirty="0"/>
            <a:t> </a:t>
          </a:r>
          <a:r>
            <a:rPr lang="pl-PL" sz="1200" i="1" dirty="0"/>
            <a:t>Czego nauczyło nas to doświadczenie?</a:t>
          </a:r>
          <a:endParaRPr lang="pl-PL" sz="1200" dirty="0"/>
        </a:p>
      </dgm:t>
    </dgm:pt>
    <dgm:pt modelId="{62A7A1B1-403C-41F2-BB2F-DF6E7821D2EB}" type="parTrans" cxnId="{4E432EE5-EDB8-4A57-B59A-4C2B79A872A9}">
      <dgm:prSet/>
      <dgm:spPr/>
      <dgm:t>
        <a:bodyPr/>
        <a:lstStyle/>
        <a:p>
          <a:endParaRPr lang="pl-PL"/>
        </a:p>
      </dgm:t>
    </dgm:pt>
    <dgm:pt modelId="{2C32E5C2-A28B-4FD3-A786-4B3DC6A73C10}" type="sibTrans" cxnId="{4E432EE5-EDB8-4A57-B59A-4C2B79A872A9}">
      <dgm:prSet/>
      <dgm:spPr/>
      <dgm:t>
        <a:bodyPr/>
        <a:lstStyle/>
        <a:p>
          <a:endParaRPr lang="pl-PL"/>
        </a:p>
      </dgm:t>
    </dgm:pt>
    <dgm:pt modelId="{662DD97D-0970-451D-B07C-0D3E32941081}">
      <dgm:prSet phldrT="[Tekst]" custT="1"/>
      <dgm:spPr/>
      <dgm:t>
        <a:bodyPr/>
        <a:lstStyle/>
        <a:p>
          <a:r>
            <a:rPr lang="pl-PL" sz="1600" dirty="0"/>
            <a:t>Decyzje </a:t>
          </a:r>
        </a:p>
        <a:p>
          <a:r>
            <a:rPr lang="pl-PL" sz="1200" dirty="0"/>
            <a:t>(Jak to doświadczenie wykorzystać  w przyszłości?)</a:t>
          </a:r>
        </a:p>
      </dgm:t>
    </dgm:pt>
    <dgm:pt modelId="{2E2CF789-4AA5-4189-B76A-51F50BBF8ADF}" type="parTrans" cxnId="{33C12078-2AC1-43D7-BAF6-B3DD088ACE90}">
      <dgm:prSet/>
      <dgm:spPr/>
      <dgm:t>
        <a:bodyPr/>
        <a:lstStyle/>
        <a:p>
          <a:endParaRPr lang="pl-PL"/>
        </a:p>
      </dgm:t>
    </dgm:pt>
    <dgm:pt modelId="{A9383398-6038-481B-9327-30E1616CC2B4}" type="sibTrans" cxnId="{33C12078-2AC1-43D7-BAF6-B3DD088ACE90}">
      <dgm:prSet/>
      <dgm:spPr/>
      <dgm:t>
        <a:bodyPr/>
        <a:lstStyle/>
        <a:p>
          <a:endParaRPr lang="pl-PL"/>
        </a:p>
      </dgm:t>
    </dgm:pt>
    <dgm:pt modelId="{18154F00-27F4-40F8-848C-6BE974D95D9C}" type="pres">
      <dgm:prSet presAssocID="{F371284B-E01E-43F4-96B3-ACD476F444E6}" presName="cycle" presStyleCnt="0">
        <dgm:presLayoutVars>
          <dgm:dir/>
          <dgm:resizeHandles val="exact"/>
        </dgm:presLayoutVars>
      </dgm:prSet>
      <dgm:spPr/>
    </dgm:pt>
    <dgm:pt modelId="{C81E6042-EA79-46A0-B9FC-906FF9B30176}" type="pres">
      <dgm:prSet presAssocID="{9F1459EC-0D01-4F2C-99CA-50913C99E477}" presName="node" presStyleLbl="node1" presStyleIdx="0" presStyleCnt="4" custScaleX="133609">
        <dgm:presLayoutVars>
          <dgm:bulletEnabled val="1"/>
        </dgm:presLayoutVars>
      </dgm:prSet>
      <dgm:spPr/>
    </dgm:pt>
    <dgm:pt modelId="{3CADE650-2CB1-475B-A0AA-59D837FC99D6}" type="pres">
      <dgm:prSet presAssocID="{9F1459EC-0D01-4F2C-99CA-50913C99E477}" presName="spNode" presStyleCnt="0"/>
      <dgm:spPr/>
    </dgm:pt>
    <dgm:pt modelId="{5EB2F85E-73FE-4385-9F70-DCCA14E848DE}" type="pres">
      <dgm:prSet presAssocID="{BBDDAC9D-46C2-4D3F-83B6-163EB8D7FCE4}" presName="sibTrans" presStyleLbl="sibTrans1D1" presStyleIdx="0" presStyleCnt="4"/>
      <dgm:spPr/>
    </dgm:pt>
    <dgm:pt modelId="{904AE87B-88AD-4675-843A-699DE795D3AF}" type="pres">
      <dgm:prSet presAssocID="{6D3C4220-463E-422D-9728-530422C33D92}" presName="node" presStyleLbl="node1" presStyleIdx="1" presStyleCnt="4" custScaleX="180899">
        <dgm:presLayoutVars>
          <dgm:bulletEnabled val="1"/>
        </dgm:presLayoutVars>
      </dgm:prSet>
      <dgm:spPr/>
    </dgm:pt>
    <dgm:pt modelId="{BCE96337-40AE-42BE-A7E3-9ED9A30AED3A}" type="pres">
      <dgm:prSet presAssocID="{6D3C4220-463E-422D-9728-530422C33D92}" presName="spNode" presStyleCnt="0"/>
      <dgm:spPr/>
    </dgm:pt>
    <dgm:pt modelId="{34BA30BE-5ACE-4E29-B557-FA200DAC8CC4}" type="pres">
      <dgm:prSet presAssocID="{46E1C448-0391-4B7F-B8C5-0EE525F936D9}" presName="sibTrans" presStyleLbl="sibTrans1D1" presStyleIdx="1" presStyleCnt="4"/>
      <dgm:spPr/>
    </dgm:pt>
    <dgm:pt modelId="{087A3764-470B-412A-8B30-33A78F7DF7B2}" type="pres">
      <dgm:prSet presAssocID="{942D1BBB-56FE-4EB5-9122-CEB0FE7D7215}" presName="node" presStyleLbl="node1" presStyleIdx="2" presStyleCnt="4" custScaleX="160863">
        <dgm:presLayoutVars>
          <dgm:bulletEnabled val="1"/>
        </dgm:presLayoutVars>
      </dgm:prSet>
      <dgm:spPr/>
    </dgm:pt>
    <dgm:pt modelId="{D054979D-10D7-445F-82C8-AED09FB50E36}" type="pres">
      <dgm:prSet presAssocID="{942D1BBB-56FE-4EB5-9122-CEB0FE7D7215}" presName="spNode" presStyleCnt="0"/>
      <dgm:spPr/>
    </dgm:pt>
    <dgm:pt modelId="{288331E9-0258-4DB2-8661-A74C71EC3D65}" type="pres">
      <dgm:prSet presAssocID="{2C32E5C2-A28B-4FD3-A786-4B3DC6A73C10}" presName="sibTrans" presStyleLbl="sibTrans1D1" presStyleIdx="2" presStyleCnt="4"/>
      <dgm:spPr/>
    </dgm:pt>
    <dgm:pt modelId="{0506ECF4-E1A8-4CB7-A040-2C36509B32E4}" type="pres">
      <dgm:prSet presAssocID="{662DD97D-0970-451D-B07C-0D3E32941081}" presName="node" presStyleLbl="node1" presStyleIdx="3" presStyleCnt="4" custScaleX="183319">
        <dgm:presLayoutVars>
          <dgm:bulletEnabled val="1"/>
        </dgm:presLayoutVars>
      </dgm:prSet>
      <dgm:spPr/>
    </dgm:pt>
    <dgm:pt modelId="{BFD84B0A-6704-4B1A-8D23-DBCD4F81B588}" type="pres">
      <dgm:prSet presAssocID="{662DD97D-0970-451D-B07C-0D3E32941081}" presName="spNode" presStyleCnt="0"/>
      <dgm:spPr/>
    </dgm:pt>
    <dgm:pt modelId="{34498755-0C80-4E21-90F0-E064D61E3849}" type="pres">
      <dgm:prSet presAssocID="{A9383398-6038-481B-9327-30E1616CC2B4}" presName="sibTrans" presStyleLbl="sibTrans1D1" presStyleIdx="3" presStyleCnt="4"/>
      <dgm:spPr/>
    </dgm:pt>
  </dgm:ptLst>
  <dgm:cxnLst>
    <dgm:cxn modelId="{20399410-6F7B-4A5E-BFCC-B6EABA4C5B1E}" type="presOf" srcId="{6D3C4220-463E-422D-9728-530422C33D92}" destId="{904AE87B-88AD-4675-843A-699DE795D3AF}" srcOrd="0" destOrd="0" presId="urn:microsoft.com/office/officeart/2005/8/layout/cycle5"/>
    <dgm:cxn modelId="{CB7B6928-88C5-4C66-AD70-96F26C49AEC5}" srcId="{F371284B-E01E-43F4-96B3-ACD476F444E6}" destId="{9F1459EC-0D01-4F2C-99CA-50913C99E477}" srcOrd="0" destOrd="0" parTransId="{5F4F9089-14C9-4C84-887E-F80B273C3B9A}" sibTransId="{BBDDAC9D-46C2-4D3F-83B6-163EB8D7FCE4}"/>
    <dgm:cxn modelId="{3A267734-41E7-4FEC-AAA5-751C0876206E}" type="presOf" srcId="{A9383398-6038-481B-9327-30E1616CC2B4}" destId="{34498755-0C80-4E21-90F0-E064D61E3849}" srcOrd="0" destOrd="0" presId="urn:microsoft.com/office/officeart/2005/8/layout/cycle5"/>
    <dgm:cxn modelId="{33C12078-2AC1-43D7-BAF6-B3DD088ACE90}" srcId="{F371284B-E01E-43F4-96B3-ACD476F444E6}" destId="{662DD97D-0970-451D-B07C-0D3E32941081}" srcOrd="3" destOrd="0" parTransId="{2E2CF789-4AA5-4189-B76A-51F50BBF8ADF}" sibTransId="{A9383398-6038-481B-9327-30E1616CC2B4}"/>
    <dgm:cxn modelId="{4B525D79-043F-4211-8CA4-99701EBC3B7E}" type="presOf" srcId="{BBDDAC9D-46C2-4D3F-83B6-163EB8D7FCE4}" destId="{5EB2F85E-73FE-4385-9F70-DCCA14E848DE}" srcOrd="0" destOrd="0" presId="urn:microsoft.com/office/officeart/2005/8/layout/cycle5"/>
    <dgm:cxn modelId="{B561F79A-3209-4330-9B75-CE986F6BF3F6}" type="presOf" srcId="{662DD97D-0970-451D-B07C-0D3E32941081}" destId="{0506ECF4-E1A8-4CB7-A040-2C36509B32E4}" srcOrd="0" destOrd="0" presId="urn:microsoft.com/office/officeart/2005/8/layout/cycle5"/>
    <dgm:cxn modelId="{A852E3B3-EC6F-445B-B5AF-BB7AB2149B28}" type="presOf" srcId="{942D1BBB-56FE-4EB5-9122-CEB0FE7D7215}" destId="{087A3764-470B-412A-8B30-33A78F7DF7B2}" srcOrd="0" destOrd="0" presId="urn:microsoft.com/office/officeart/2005/8/layout/cycle5"/>
    <dgm:cxn modelId="{E8C3C1B6-1D52-45DA-950F-9831D1AE8DA3}" srcId="{F371284B-E01E-43F4-96B3-ACD476F444E6}" destId="{6D3C4220-463E-422D-9728-530422C33D92}" srcOrd="1" destOrd="0" parTransId="{6BA3EF51-518D-4DB6-ACD1-3B162C0C5EF0}" sibTransId="{46E1C448-0391-4B7F-B8C5-0EE525F936D9}"/>
    <dgm:cxn modelId="{70EDF2B8-1E33-43D1-8E34-2EF044DA4547}" type="presOf" srcId="{F371284B-E01E-43F4-96B3-ACD476F444E6}" destId="{18154F00-27F4-40F8-848C-6BE974D95D9C}" srcOrd="0" destOrd="0" presId="urn:microsoft.com/office/officeart/2005/8/layout/cycle5"/>
    <dgm:cxn modelId="{B1037CC6-E30E-4E4D-AAA2-4E40CD749132}" type="presOf" srcId="{2C32E5C2-A28B-4FD3-A786-4B3DC6A73C10}" destId="{288331E9-0258-4DB2-8661-A74C71EC3D65}" srcOrd="0" destOrd="0" presId="urn:microsoft.com/office/officeart/2005/8/layout/cycle5"/>
    <dgm:cxn modelId="{435A47E4-10EA-463B-98E5-D0C1B2890935}" type="presOf" srcId="{46E1C448-0391-4B7F-B8C5-0EE525F936D9}" destId="{34BA30BE-5ACE-4E29-B557-FA200DAC8CC4}" srcOrd="0" destOrd="0" presId="urn:microsoft.com/office/officeart/2005/8/layout/cycle5"/>
    <dgm:cxn modelId="{4E432EE5-EDB8-4A57-B59A-4C2B79A872A9}" srcId="{F371284B-E01E-43F4-96B3-ACD476F444E6}" destId="{942D1BBB-56FE-4EB5-9122-CEB0FE7D7215}" srcOrd="2" destOrd="0" parTransId="{62A7A1B1-403C-41F2-BB2F-DF6E7821D2EB}" sibTransId="{2C32E5C2-A28B-4FD3-A786-4B3DC6A73C10}"/>
    <dgm:cxn modelId="{71A668F5-7766-46EF-954D-9C5695F75411}" type="presOf" srcId="{9F1459EC-0D01-4F2C-99CA-50913C99E477}" destId="{C81E6042-EA79-46A0-B9FC-906FF9B30176}" srcOrd="0" destOrd="0" presId="urn:microsoft.com/office/officeart/2005/8/layout/cycle5"/>
    <dgm:cxn modelId="{0DF102C0-2522-4603-8756-A6DD877F8A68}" type="presParOf" srcId="{18154F00-27F4-40F8-848C-6BE974D95D9C}" destId="{C81E6042-EA79-46A0-B9FC-906FF9B30176}" srcOrd="0" destOrd="0" presId="urn:microsoft.com/office/officeart/2005/8/layout/cycle5"/>
    <dgm:cxn modelId="{7B0A716E-613A-4210-8252-7CCF7A53DEC1}" type="presParOf" srcId="{18154F00-27F4-40F8-848C-6BE974D95D9C}" destId="{3CADE650-2CB1-475B-A0AA-59D837FC99D6}" srcOrd="1" destOrd="0" presId="urn:microsoft.com/office/officeart/2005/8/layout/cycle5"/>
    <dgm:cxn modelId="{ADE329F3-A7F4-41DF-A239-09C7B9D42483}" type="presParOf" srcId="{18154F00-27F4-40F8-848C-6BE974D95D9C}" destId="{5EB2F85E-73FE-4385-9F70-DCCA14E848DE}" srcOrd="2" destOrd="0" presId="urn:microsoft.com/office/officeart/2005/8/layout/cycle5"/>
    <dgm:cxn modelId="{435E8302-7C65-4931-9715-432A405E25A9}" type="presParOf" srcId="{18154F00-27F4-40F8-848C-6BE974D95D9C}" destId="{904AE87B-88AD-4675-843A-699DE795D3AF}" srcOrd="3" destOrd="0" presId="urn:microsoft.com/office/officeart/2005/8/layout/cycle5"/>
    <dgm:cxn modelId="{043BC733-BEA1-49E1-8ED3-17A125ECDF37}" type="presParOf" srcId="{18154F00-27F4-40F8-848C-6BE974D95D9C}" destId="{BCE96337-40AE-42BE-A7E3-9ED9A30AED3A}" srcOrd="4" destOrd="0" presId="urn:microsoft.com/office/officeart/2005/8/layout/cycle5"/>
    <dgm:cxn modelId="{74717718-AED4-4B58-B2ED-5CBF359D98BE}" type="presParOf" srcId="{18154F00-27F4-40F8-848C-6BE974D95D9C}" destId="{34BA30BE-5ACE-4E29-B557-FA200DAC8CC4}" srcOrd="5" destOrd="0" presId="urn:microsoft.com/office/officeart/2005/8/layout/cycle5"/>
    <dgm:cxn modelId="{C9417D9E-22E5-436A-93AD-7BFE2AFB8E34}" type="presParOf" srcId="{18154F00-27F4-40F8-848C-6BE974D95D9C}" destId="{087A3764-470B-412A-8B30-33A78F7DF7B2}" srcOrd="6" destOrd="0" presId="urn:microsoft.com/office/officeart/2005/8/layout/cycle5"/>
    <dgm:cxn modelId="{52BAE5E7-1DDC-44E3-A517-40004F44AACB}" type="presParOf" srcId="{18154F00-27F4-40F8-848C-6BE974D95D9C}" destId="{D054979D-10D7-445F-82C8-AED09FB50E36}" srcOrd="7" destOrd="0" presId="urn:microsoft.com/office/officeart/2005/8/layout/cycle5"/>
    <dgm:cxn modelId="{9F035A09-4BD2-4DA6-AD1A-46A933127E85}" type="presParOf" srcId="{18154F00-27F4-40F8-848C-6BE974D95D9C}" destId="{288331E9-0258-4DB2-8661-A74C71EC3D65}" srcOrd="8" destOrd="0" presId="urn:microsoft.com/office/officeart/2005/8/layout/cycle5"/>
    <dgm:cxn modelId="{28395F31-3734-4493-8788-23360C1088A1}" type="presParOf" srcId="{18154F00-27F4-40F8-848C-6BE974D95D9C}" destId="{0506ECF4-E1A8-4CB7-A040-2C36509B32E4}" srcOrd="9" destOrd="0" presId="urn:microsoft.com/office/officeart/2005/8/layout/cycle5"/>
    <dgm:cxn modelId="{913AF8E7-DB08-4A5F-BB22-0E72D81D4383}" type="presParOf" srcId="{18154F00-27F4-40F8-848C-6BE974D95D9C}" destId="{BFD84B0A-6704-4B1A-8D23-DBCD4F81B588}" srcOrd="10" destOrd="0" presId="urn:microsoft.com/office/officeart/2005/8/layout/cycle5"/>
    <dgm:cxn modelId="{DC487743-E0BB-4935-8906-66A97F3A29AC}" type="presParOf" srcId="{18154F00-27F4-40F8-848C-6BE974D95D9C}" destId="{34498755-0C80-4E21-90F0-E064D61E384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E6042-EA79-46A0-B9FC-906FF9B30176}">
      <dsp:nvSpPr>
        <dsp:cNvPr id="0" name=""/>
        <dsp:cNvSpPr/>
      </dsp:nvSpPr>
      <dsp:spPr>
        <a:xfrm>
          <a:off x="3028793" y="1532"/>
          <a:ext cx="2025653" cy="985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Fakty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(zadanie wdrożeniowe)</a:t>
          </a:r>
        </a:p>
      </dsp:txBody>
      <dsp:txXfrm>
        <a:off x="3076900" y="49639"/>
        <a:ext cx="1929439" cy="889254"/>
      </dsp:txXfrm>
    </dsp:sp>
    <dsp:sp modelId="{5EB2F85E-73FE-4385-9F70-DCCA14E848DE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784844" y="479725"/>
              </a:moveTo>
              <a:arcTo wR="1629969" hR="1629969" stAng="18906907" swAng="12354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AE87B-88AD-4675-843A-699DE795D3AF}">
      <dsp:nvSpPr>
        <dsp:cNvPr id="0" name=""/>
        <dsp:cNvSpPr/>
      </dsp:nvSpPr>
      <dsp:spPr>
        <a:xfrm>
          <a:off x="4300279" y="1631501"/>
          <a:ext cx="2742620" cy="9854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Emocja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(wspólna refleksja w odniesieniu do doświadczenia)</a:t>
          </a:r>
        </a:p>
      </dsp:txBody>
      <dsp:txXfrm>
        <a:off x="4348386" y="1679608"/>
        <a:ext cx="2646406" cy="889254"/>
      </dsp:txXfrm>
    </dsp:sp>
    <dsp:sp modelId="{34BA30BE-5ACE-4E29-B557-FA200DAC8CC4}">
      <dsp:nvSpPr>
        <dsp:cNvPr id="0" name=""/>
        <dsp:cNvSpPr/>
      </dsp:nvSpPr>
      <dsp:spPr>
        <a:xfrm>
          <a:off x="2120039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962351" y="2568880"/>
              </a:moveTo>
              <a:arcTo wR="1629969" hR="1629969" stAng="2110310" swAng="117938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A3764-470B-412A-8B30-33A78F7DF7B2}">
      <dsp:nvSpPr>
        <dsp:cNvPr id="0" name=""/>
        <dsp:cNvSpPr/>
      </dsp:nvSpPr>
      <dsp:spPr>
        <a:xfrm>
          <a:off x="2822193" y="3261470"/>
          <a:ext cx="2438853" cy="9854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Rozwiązania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 </a:t>
          </a:r>
          <a:r>
            <a:rPr lang="pl-PL" sz="1200" i="1" kern="1200" dirty="0"/>
            <a:t>Czego nauczyło nas to doświadczenie?</a:t>
          </a:r>
          <a:endParaRPr lang="pl-PL" sz="1200" kern="1200" dirty="0"/>
        </a:p>
      </dsp:txBody>
      <dsp:txXfrm>
        <a:off x="2870300" y="3309577"/>
        <a:ext cx="2342639" cy="889254"/>
      </dsp:txXfrm>
    </dsp:sp>
    <dsp:sp modelId="{288331E9-0258-4DB2-8661-A74C71EC3D65}">
      <dsp:nvSpPr>
        <dsp:cNvPr id="0" name=""/>
        <dsp:cNvSpPr/>
      </dsp:nvSpPr>
      <dsp:spPr>
        <a:xfrm>
          <a:off x="2703262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691057" y="2962351"/>
              </a:moveTo>
              <a:arcTo wR="1629969" hR="1629969" stAng="7510310" swAng="117938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6ECF4-E1A8-4CB7-A040-2C36509B32E4}">
      <dsp:nvSpPr>
        <dsp:cNvPr id="0" name=""/>
        <dsp:cNvSpPr/>
      </dsp:nvSpPr>
      <dsp:spPr>
        <a:xfrm>
          <a:off x="1021996" y="1631501"/>
          <a:ext cx="2779310" cy="9854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Decyzje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(Jak to doświadczenie wykorzystać  w przyszłości?)</a:t>
          </a:r>
        </a:p>
      </dsp:txBody>
      <dsp:txXfrm>
        <a:off x="1070103" y="1679608"/>
        <a:ext cx="2683096" cy="889254"/>
      </dsp:txXfrm>
    </dsp:sp>
    <dsp:sp modelId="{34498755-0C80-4E21-90F0-E064D61E3849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144338" y="959371"/>
              </a:moveTo>
              <a:arcTo wR="1629969" hR="1629969" stAng="12257634" swAng="12354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D037AFE-BB95-4866-895A-3C7CEDB9E9B3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68E1029-39A7-4D61-9B66-417DA14E4433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F60D815-F193-4CD7-802E-7565B0E82AE0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A3199CA-000C-42F8-A459-07D4331EEDED}" type="slidenum">
              <a:rPr lang="pl-PL" altLang="pl-PL">
                <a:solidFill>
                  <a:srgbClr val="000000"/>
                </a:solidFill>
              </a:rPr>
              <a:pPr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C460BB9-F1BB-42DC-AEF9-301335835064}" type="slidenum">
              <a:rPr lang="pl-PL" altLang="pl-PL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D267F02-98E7-4F1F-BD8A-CCC04AFA3272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2EDDC5-7788-45FB-9F88-2425A2A197C0}" type="slidenum">
              <a:rPr lang="pl-PL" altLang="pl-PL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402029C-8F51-467C-8E86-D989CF6D3BCE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1230D94-80B5-4179-B6AA-EA9D1BDE4EBF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a 3"/>
          <p:cNvGrpSpPr>
            <a:grpSpLocks/>
          </p:cNvGrpSpPr>
          <p:nvPr/>
        </p:nvGrpSpPr>
        <p:grpSpPr bwMode="auto">
          <a:xfrm>
            <a:off x="108199" y="820737"/>
            <a:ext cx="7992814" cy="4752975"/>
            <a:chOff x="1021996" y="1584574"/>
            <a:chExt cx="2779310" cy="1032395"/>
          </a:xfrm>
          <a:solidFill>
            <a:srgbClr val="0070C0"/>
          </a:solidFill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3F7DC027-2BD2-4591-AB23-A3110EBFF965}"/>
                </a:ext>
              </a:extLst>
            </p:cNvPr>
            <p:cNvSpPr/>
            <p:nvPr/>
          </p:nvSpPr>
          <p:spPr>
            <a:xfrm>
              <a:off x="1021996" y="1631470"/>
              <a:ext cx="2779310" cy="9854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fillRef>
            <a:effectRef idx="0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82F690CD-9ADB-475A-AAEA-A67A851B6186}"/>
                </a:ext>
              </a:extLst>
            </p:cNvPr>
            <p:cNvSpPr txBox="1"/>
            <p:nvPr/>
          </p:nvSpPr>
          <p:spPr>
            <a:xfrm>
              <a:off x="1033801" y="1584574"/>
              <a:ext cx="2682619" cy="889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Decyzje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</p:txBody>
        </p:sp>
      </p:grpSp>
      <p:sp>
        <p:nvSpPr>
          <p:cNvPr id="18435" name="Prostokąt 1"/>
          <p:cNvSpPr>
            <a:spLocks noChangeArrowheads="1"/>
          </p:cNvSpPr>
          <p:nvPr/>
        </p:nvSpPr>
        <p:spPr bwMode="auto">
          <a:xfrm>
            <a:off x="1403350" y="2551113"/>
            <a:ext cx="669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Jakie działania jako samorządy możecie podjąć, by urealnić wdrożenie wybranych rozwiązań/ pomysłów? </a:t>
            </a:r>
          </a:p>
        </p:txBody>
      </p:sp>
    </p:spTree>
    <p:extLst>
      <p:ext uri="{BB962C8B-B14F-4D97-AF65-F5344CB8AC3E}">
        <p14:creationId xmlns:p14="http://schemas.microsoft.com/office/powerpoint/2010/main" val="263819591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2"/>
          <p:cNvSpPr txBox="1">
            <a:spLocks noChangeArrowheads="1"/>
          </p:cNvSpPr>
          <p:nvPr/>
        </p:nvSpPr>
        <p:spPr bwMode="auto">
          <a:xfrm>
            <a:off x="265113" y="1125538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0483" name="Prostokąt 4"/>
          <p:cNvSpPr>
            <a:spLocks noChangeArrowheads="1"/>
          </p:cNvSpPr>
          <p:nvPr/>
        </p:nvSpPr>
        <p:spPr bwMode="auto">
          <a:xfrm>
            <a:off x="92075" y="1585913"/>
            <a:ext cx="5872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</a:rPr>
              <a:t>Podsumowanie</a:t>
            </a:r>
          </a:p>
        </p:txBody>
      </p:sp>
      <p:pic>
        <p:nvPicPr>
          <p:cNvPr id="2048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87475"/>
            <a:ext cx="26812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Prostokąt 1"/>
          <p:cNvSpPr>
            <a:spLocks noChangeArrowheads="1"/>
          </p:cNvSpPr>
          <p:nvPr/>
        </p:nvSpPr>
        <p:spPr bwMode="auto">
          <a:xfrm>
            <a:off x="2505075" y="432752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</a:rPr>
              <a:t>Dorota Tomaszewicz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</a:rPr>
              <a:t>dorota_tomaszewicz@wp.pl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</a:rPr>
              <a:t>tel. 664 929 926 </a:t>
            </a:r>
          </a:p>
        </p:txBody>
      </p:sp>
    </p:spTree>
    <p:extLst>
      <p:ext uri="{BB962C8B-B14F-4D97-AF65-F5344CB8AC3E}">
        <p14:creationId xmlns:p14="http://schemas.microsoft.com/office/powerpoint/2010/main" val="9789876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altLang="pl-PL" sz="3200" b="1" dirty="0"/>
              <a:t>Omówienie zadania wdrożeniowego</a:t>
            </a:r>
            <a:br>
              <a:rPr lang="pl-PL" altLang="pl-PL" sz="3200" b="1" dirty="0">
                <a:solidFill>
                  <a:srgbClr val="0070C0"/>
                </a:solidFill>
              </a:rPr>
            </a:br>
            <a:r>
              <a:rPr lang="pl-PL" sz="3200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r>
              <a:rPr lang="pl-PL" dirty="0"/>
              <a:t>Moduł IV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/>
          <p:cNvSpPr>
            <a:spLocks noChangeArrowheads="1"/>
          </p:cNvSpPr>
          <p:nvPr/>
        </p:nvSpPr>
        <p:spPr bwMode="auto">
          <a:xfrm>
            <a:off x="498475" y="476250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Zadanie wdrożeniowe nr 2    </a:t>
            </a:r>
            <a:endParaRPr lang="pl-PL" altLang="pl-PL" sz="19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9319E2C-7953-41BB-BC92-7399F7D3F631}"/>
              </a:ext>
            </a:extLst>
          </p:cNvPr>
          <p:cNvSpPr/>
          <p:nvPr/>
        </p:nvSpPr>
        <p:spPr>
          <a:xfrm>
            <a:off x="493713" y="846138"/>
            <a:ext cx="8177212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u="sng" dirty="0">
                <a:solidFill>
                  <a:srgbClr val="323232"/>
                </a:solidFill>
                <a:latin typeface="Roboto"/>
              </a:rPr>
              <a:t>Wariant 1:</a:t>
            </a:r>
            <a:endParaRPr lang="pl-PL" dirty="0">
              <a:solidFill>
                <a:srgbClr val="323232"/>
              </a:solidFill>
              <a:latin typeface="Roboto"/>
            </a:endParaRPr>
          </a:p>
          <a:p>
            <a:pPr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Dokonajcie diagnozy lokalnych zasobów, które mogą zostać wykorzystane                    w procesowym wspomaganiu szkół/placówek w gminie, z uwzględnieniem następujących obszarów (wybierzcie dwa):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1.   Zasoby ludzkie, wiedza (kapitał ludzki)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2.   Infrastruktura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3.   Zasoby społeczne i demograficzne (w tym kapitał społeczny)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4.   Środki finansowe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5.   Instytucje i procedury, uwarunkowania (rozwiązania) organizacyjne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6.   Potrzeby i oczekiwania lokalnej społeczności, potencjał do działania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7.   Dotychczasowe działania i ich rezultaty</a:t>
            </a:r>
          </a:p>
          <a:p>
            <a:pPr marL="180340" algn="just">
              <a:defRPr/>
            </a:pPr>
            <a:endParaRPr lang="pl-PL" dirty="0">
              <a:solidFill>
                <a:srgbClr val="323232"/>
              </a:solidFill>
              <a:latin typeface="Roboto"/>
            </a:endParaRPr>
          </a:p>
          <a:p>
            <a:pPr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Dane zbierzcie w formie elektronicznej. Dokonajcie ich agregacji w taki sposób, aby umożliwiały analizę i interpretację oraz wyciągniecie wniosków (tabela, wykres itp.) Przygotujcie prezentację zebranych informacji w dowolnej formie (plakat, prezentacja multimedialna, inne). Efektami swojej pracy podzielicie się na następnym spotkaniu/module szkoleniowym. Będą to                      10-minutowe wystąpienia przedstawicieli poszczególnych samorządów.</a:t>
            </a:r>
          </a:p>
        </p:txBody>
      </p:sp>
    </p:spTree>
    <p:extLst>
      <p:ext uri="{BB962C8B-B14F-4D97-AF65-F5344CB8AC3E}">
        <p14:creationId xmlns:p14="http://schemas.microsoft.com/office/powerpoint/2010/main" val="23741474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3"/>
          <p:cNvSpPr>
            <a:spLocks noChangeArrowheads="1"/>
          </p:cNvSpPr>
          <p:nvPr/>
        </p:nvSpPr>
        <p:spPr bwMode="auto">
          <a:xfrm>
            <a:off x="498475" y="476250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Zadanie wdrożeniowe nr 2    </a:t>
            </a:r>
            <a:endParaRPr lang="pl-PL" altLang="pl-PL" sz="19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7" name="Prostokąt 1"/>
          <p:cNvSpPr>
            <a:spLocks noChangeArrowheads="1"/>
          </p:cNvSpPr>
          <p:nvPr/>
        </p:nvSpPr>
        <p:spPr bwMode="auto">
          <a:xfrm>
            <a:off x="493713" y="846138"/>
            <a:ext cx="817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u="sng">
                <a:solidFill>
                  <a:srgbClr val="323232"/>
                </a:solidFill>
                <a:latin typeface="Roboto"/>
              </a:rPr>
              <a:t>Wariant 2:</a:t>
            </a:r>
            <a:endParaRPr lang="pl-PL" altLang="pl-PL" sz="1800">
              <a:solidFill>
                <a:srgbClr val="323232"/>
              </a:solidFill>
              <a:latin typeface="Roboto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53201EA-DBB1-4172-9107-542397603773}"/>
              </a:ext>
            </a:extLst>
          </p:cNvPr>
          <p:cNvSpPr/>
          <p:nvPr/>
        </p:nvSpPr>
        <p:spPr>
          <a:xfrm>
            <a:off x="493713" y="1412875"/>
            <a:ext cx="84709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Dokonajcie diagnozy lokalnych zasobów, które mogą zostać wykorzystane przy opracowywaniu planu strategicznego gminy/ miasta/powiatu. Z dwóch wybranych obszarów: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1.   Zasoby ludzkie, wiedza (kapitał ludzki)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2.   Infrastruktura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3.   Zasoby społeczne i demograficzne (w tym kapitał społeczny)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4.   Środki finansowe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5.   Instytucje i procedury, uwarunkowania (rozwiązania) organizacyjne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6.   Potrzeby i oczekiwania lokalnej społeczności, potencjał do działania</a:t>
            </a:r>
          </a:p>
          <a:p>
            <a:pPr marL="180340"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7.   Dotychczasowe działania i ich rezultaty</a:t>
            </a:r>
          </a:p>
          <a:p>
            <a:pPr marL="180340" algn="just">
              <a:defRPr/>
            </a:pPr>
            <a:endParaRPr lang="pl-PL" dirty="0">
              <a:solidFill>
                <a:srgbClr val="323232"/>
              </a:solidFill>
              <a:latin typeface="Roboto"/>
            </a:endParaRPr>
          </a:p>
          <a:p>
            <a:pPr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wybierzcie dane, które będą potrzebne do wyliczenia wskaźników (po dwa dla każdego obszaru). Dane zbierzcie w formie elektronicznej. Wyliczcie wskaźniki, dokonajcie ich analizy i interpretacji oraz wyciągnijcie wnioski (tabela, wykres itp.) </a:t>
            </a:r>
          </a:p>
          <a:p>
            <a:pPr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Przygotujcie prezentację multimedialną zawierającą zebrane informacje. Efektami swojej pracy podzielicie się na następnym spotkaniu/module szkoleniowym. Będą to 10-minutowe wystąpienia przedstawicieli poszczególnych samorządów.</a:t>
            </a:r>
          </a:p>
          <a:p>
            <a:pPr algn="just">
              <a:defRPr/>
            </a:pPr>
            <a:r>
              <a:rPr lang="pl-PL" dirty="0">
                <a:solidFill>
                  <a:srgbClr val="323232"/>
                </a:solidFill>
                <a:latin typeface="Robot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043303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3"/>
          <p:cNvSpPr>
            <a:spLocks noChangeArrowheads="1"/>
          </p:cNvSpPr>
          <p:nvPr/>
        </p:nvSpPr>
        <p:spPr bwMode="auto">
          <a:xfrm>
            <a:off x="755650" y="1017588"/>
            <a:ext cx="7416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3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Cel ogólny: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a typeface="Calibri" pitchFamily="34" charset="0"/>
                <a:cs typeface="Times New Roman" pitchFamily="18" charset="0"/>
              </a:rPr>
              <a:t>Tworzenie przestrzeni do wymiany doświadczeń i wzajemnego uczenia się od siebie. </a:t>
            </a:r>
            <a:endParaRPr lang="pl-PL" altLang="pl-PL" sz="19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Prostokąt 4"/>
          <p:cNvSpPr>
            <a:spLocks noChangeArrowheads="1"/>
          </p:cNvSpPr>
          <p:nvPr/>
        </p:nvSpPr>
        <p:spPr bwMode="auto">
          <a:xfrm>
            <a:off x="754063" y="2420938"/>
            <a:ext cx="61912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3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Cele szczegółowe: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pl-PL" altLang="pl-PL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Uczestnik szkolenia: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l-PL" altLang="pl-PL" sz="1800">
                <a:ea typeface="Calibri" pitchFamily="34" charset="0"/>
                <a:cs typeface="Times New Roman" pitchFamily="18" charset="0"/>
              </a:rPr>
              <a:t>prezentuje efekty zadania wdrożeniowego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l-PL" altLang="pl-PL" sz="1800">
                <a:ea typeface="Calibri" pitchFamily="34" charset="0"/>
                <a:cs typeface="Times New Roman" pitchFamily="18" charset="0"/>
              </a:rPr>
              <a:t>dokonuje refleksji w odniesieniu do własnych doświadczeń oraz doświadczeń innych uczestników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pl-PL" altLang="pl-PL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032000"/>
            <a:ext cx="25971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677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B4485A-B724-4CA8-BDCF-26D135EB6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951633"/>
              </p:ext>
            </p:extLst>
          </p:nvPr>
        </p:nvGraphicFramePr>
        <p:xfrm>
          <a:off x="700510" y="1268760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8CA7B50-B7A5-466B-8D64-317464F95E0D}"/>
              </a:ext>
            </a:extLst>
          </p:cNvPr>
          <p:cNvSpPr txBox="1"/>
          <p:nvPr/>
        </p:nvSpPr>
        <p:spPr>
          <a:xfrm>
            <a:off x="1619250" y="260350"/>
            <a:ext cx="6048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latin typeface="+mj-lt"/>
              </a:rPr>
              <a:t>Jak będziemy pracować ?</a:t>
            </a:r>
          </a:p>
        </p:txBody>
      </p:sp>
    </p:spTree>
    <p:extLst>
      <p:ext uri="{BB962C8B-B14F-4D97-AF65-F5344CB8AC3E}">
        <p14:creationId xmlns:p14="http://schemas.microsoft.com/office/powerpoint/2010/main" val="20669394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a 3"/>
          <p:cNvGrpSpPr>
            <a:grpSpLocks/>
          </p:cNvGrpSpPr>
          <p:nvPr/>
        </p:nvGrpSpPr>
        <p:grpSpPr bwMode="auto">
          <a:xfrm>
            <a:off x="1042988" y="2349500"/>
            <a:ext cx="7058025" cy="2436813"/>
            <a:chOff x="3028793" y="1532"/>
            <a:chExt cx="2025653" cy="9854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ED90C623-F1C7-4FF0-AA11-9D0783C02E46}"/>
                </a:ext>
              </a:extLst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3A4DB35C-A687-4DF2-9DF8-7550901579A9}"/>
                </a:ext>
              </a:extLst>
            </p:cNvPr>
            <p:cNvSpPr txBox="1"/>
            <p:nvPr/>
          </p:nvSpPr>
          <p:spPr>
            <a:xfrm>
              <a:off x="3077088" y="1532"/>
              <a:ext cx="1929063" cy="889168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Fakty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Prezentacja efektów 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</p:txBody>
        </p:sp>
      </p:grpSp>
      <p:sp>
        <p:nvSpPr>
          <p:cNvPr id="12291" name="AutoShape 9" descr="Znalezione obrazy dla zapytania ZEGA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2292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3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upa 8"/>
          <p:cNvGrpSpPr>
            <a:grpSpLocks/>
          </p:cNvGrpSpPr>
          <p:nvPr/>
        </p:nvGrpSpPr>
        <p:grpSpPr bwMode="auto">
          <a:xfrm>
            <a:off x="3330575" y="146050"/>
            <a:ext cx="2025650" cy="985838"/>
            <a:chOff x="3028793" y="1532"/>
            <a:chExt cx="2025653" cy="985468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999EFB83-8F0E-4412-86A6-556FB4C202E0}"/>
                </a:ext>
              </a:extLst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: zaokrąglone rogi 4">
              <a:extLst>
                <a:ext uri="{FF2B5EF4-FFF2-40B4-BE49-F238E27FC236}">
                  <a16:creationId xmlns:a16="http://schemas.microsoft.com/office/drawing/2014/main" id="{894F3EED-FA14-41B2-8EE8-FF9F32EFC716}"/>
                </a:ext>
              </a:extLst>
            </p:cNvPr>
            <p:cNvSpPr txBox="1"/>
            <p:nvPr/>
          </p:nvSpPr>
          <p:spPr>
            <a:xfrm>
              <a:off x="3076418" y="49139"/>
              <a:ext cx="1930403" cy="890254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00" dirty="0"/>
                <a:t>Maksymalnie 10 minut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33117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a 3"/>
          <p:cNvGrpSpPr>
            <a:grpSpLocks/>
          </p:cNvGrpSpPr>
          <p:nvPr/>
        </p:nvGrpSpPr>
        <p:grpSpPr bwMode="auto">
          <a:xfrm>
            <a:off x="611188" y="879132"/>
            <a:ext cx="7777162" cy="4897438"/>
            <a:chOff x="4300279" y="1631501"/>
            <a:chExt cx="2742620" cy="9854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0B9E9806-76B7-4FA2-A220-316A3DAE0A1A}"/>
                </a:ext>
              </a:extLst>
            </p:cNvPr>
            <p:cNvSpPr/>
            <p:nvPr/>
          </p:nvSpPr>
          <p:spPr>
            <a:xfrm>
              <a:off x="4300279" y="1631501"/>
              <a:ext cx="2742620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fillRef>
            <a:effectRef idx="0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84460735-C2B4-40B3-9FFB-0111683425B4}"/>
                </a:ext>
              </a:extLst>
            </p:cNvPr>
            <p:cNvSpPr txBox="1"/>
            <p:nvPr/>
          </p:nvSpPr>
          <p:spPr>
            <a:xfrm>
              <a:off x="4348425" y="1679736"/>
              <a:ext cx="2646329" cy="88899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Emocja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  <p:sp>
        <p:nvSpPr>
          <p:cNvPr id="14339" name="Prostokąt 1"/>
          <p:cNvSpPr>
            <a:spLocks noChangeArrowheads="1"/>
          </p:cNvSpPr>
          <p:nvPr/>
        </p:nvSpPr>
        <p:spPr bwMode="auto">
          <a:xfrm>
            <a:off x="1116013" y="2111375"/>
            <a:ext cx="67691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Jakie refleksje Wam towarzyszą po wzajemnym poznaniu efektów?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Co Was zainspirowało / zaskoczyło pozytywnie?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Na jakie trudności napotykaliście podczas wykonywania zadania?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W jaki sposób wykorzystacie zebrane informacje 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Które działania ukierunkowane na rozwój kompetencji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kluczowych wydają się Wam szczególnie ciekawe?</a:t>
            </a:r>
          </a:p>
        </p:txBody>
      </p:sp>
    </p:spTree>
    <p:extLst>
      <p:ext uri="{BB962C8B-B14F-4D97-AF65-F5344CB8AC3E}">
        <p14:creationId xmlns:p14="http://schemas.microsoft.com/office/powerpoint/2010/main" val="407275858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a 3"/>
          <p:cNvGrpSpPr>
            <a:grpSpLocks/>
          </p:cNvGrpSpPr>
          <p:nvPr/>
        </p:nvGrpSpPr>
        <p:grpSpPr bwMode="auto">
          <a:xfrm>
            <a:off x="684213" y="1196975"/>
            <a:ext cx="7775575" cy="3816350"/>
            <a:chOff x="2822193" y="3261470"/>
            <a:chExt cx="2438853" cy="9854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808A1292-80CE-4ED5-90E6-CD9EDE6A9D9B}"/>
                </a:ext>
              </a:extLst>
            </p:cNvPr>
            <p:cNvSpPr/>
            <p:nvPr/>
          </p:nvSpPr>
          <p:spPr>
            <a:xfrm>
              <a:off x="2822193" y="3261470"/>
              <a:ext cx="24388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fillRef>
            <a:effectRef idx="0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61243FAA-271C-4E71-BCDA-3D888068037E}"/>
                </a:ext>
              </a:extLst>
            </p:cNvPr>
            <p:cNvSpPr txBox="1"/>
            <p:nvPr/>
          </p:nvSpPr>
          <p:spPr>
            <a:xfrm>
              <a:off x="2870492" y="3309432"/>
              <a:ext cx="2342255" cy="889545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Rozwiązania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i="1" dirty="0"/>
                <a:t> Co postrzegacie jako mocną stroną w kontekście </a:t>
              </a:r>
              <a:r>
                <a:rPr lang="pl-PL" altLang="pl-PL" i="1" dirty="0">
                  <a:solidFill>
                    <a:schemeClr val="bg1"/>
                  </a:solidFill>
                </a:rPr>
                <a:t>budowania jakości pracy szkoły przez procesowe wspomaganie?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altLang="pl-PL" i="1" dirty="0">
                <a:solidFill>
                  <a:schemeClr val="bg1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altLang="pl-PL" i="1" dirty="0">
                  <a:solidFill>
                    <a:schemeClr val="bg1"/>
                  </a:solidFill>
                </a:rPr>
                <a:t>W jaki sposób to doświadczenie przybliża Was  do opracowania planu strategicznego oświaty?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i="1" dirty="0"/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25421061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231</TotalTime>
  <Words>405</Words>
  <Application>Microsoft Office PowerPoint</Application>
  <PresentationFormat>Pokaz na ekranie (4:3)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Roboto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Omówienie zadania wdrożeniowego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38</cp:revision>
  <dcterms:created xsi:type="dcterms:W3CDTF">2018-03-23T15:39:02Z</dcterms:created>
  <dcterms:modified xsi:type="dcterms:W3CDTF">2018-06-24T12:00:07Z</dcterms:modified>
</cp:coreProperties>
</file>